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E97_149A884B.xml" ContentType="application/vnd.ms-powerpoint.comments+xml"/>
  <Override PartName="/ppt/comments/modernComment_7BBF59B8_607F2A64.xml" ContentType="application/vnd.ms-powerpoint.comments+xml"/>
  <Override PartName="/ppt/comments/modernComment_2E9D_A59D6B6B.xml" ContentType="application/vnd.ms-powerpoint.comments+xml"/>
  <Override PartName="/ppt/comments/modernComment_2736_BBA8D8A4.xml" ContentType="application/vnd.ms-powerpoint.comments+xml"/>
  <Override PartName="/ppt/comments/modernComment_7BBF5733_8C304612.xml" ContentType="application/vnd.ms-powerpoint.comments+xml"/>
  <Override PartName="/ppt/comments/modernComment_112B_99D4436F.xml" ContentType="application/vnd.ms-powerpoint.comments+xml"/>
  <Override PartName="/ppt/comments/modernComment_2E8D_41DAD3E3.xml" ContentType="application/vnd.ms-powerpoint.comments+xml"/>
  <Override PartName="/ppt/comments/modernComment_7BBF5771_AFDB232A.xml" ContentType="application/vnd.ms-powerpoint.comments+xml"/>
  <Override PartName="/ppt/comments/modernComment_2E9B_72D39CC8.xml" ContentType="application/vnd.ms-powerpoint.comments+xml"/>
  <Override PartName="/ppt/comments/modernComment_275D_92CE42DF.xml" ContentType="application/vnd.ms-powerpoint.comments+xml"/>
  <Override PartName="/ppt/comments/modernComment_7BBF59BF_0.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4"/>
  </p:notesMasterIdLst>
  <p:sldIdLst>
    <p:sldId id="2076138200" r:id="rId7"/>
    <p:sldId id="2076138162" r:id="rId8"/>
    <p:sldId id="2076138194" r:id="rId9"/>
    <p:sldId id="2076138203" r:id="rId10"/>
    <p:sldId id="2076138103" r:id="rId11"/>
    <p:sldId id="1370" r:id="rId12"/>
    <p:sldId id="1841" r:id="rId13"/>
    <p:sldId id="11927" r:id="rId14"/>
    <p:sldId id="2076137915" r:id="rId15"/>
    <p:sldId id="2076137912" r:id="rId16"/>
    <p:sldId id="11933" r:id="rId17"/>
    <p:sldId id="10038" r:id="rId18"/>
    <p:sldId id="11916" r:id="rId19"/>
    <p:sldId id="2076137315" r:id="rId20"/>
    <p:sldId id="2076137314" r:id="rId21"/>
    <p:sldId id="2076137267" r:id="rId22"/>
    <p:sldId id="4395" r:id="rId23"/>
    <p:sldId id="11917" r:id="rId24"/>
    <p:sldId id="2076137329" r:id="rId25"/>
    <p:sldId id="2076137313" r:id="rId26"/>
    <p:sldId id="11931" r:id="rId27"/>
    <p:sldId id="2449" r:id="rId28"/>
    <p:sldId id="2076138272" r:id="rId29"/>
    <p:sldId id="2076137913" r:id="rId30"/>
    <p:sldId id="10050" r:id="rId31"/>
    <p:sldId id="10077" r:id="rId32"/>
    <p:sldId id="2076137919" r:id="rId33"/>
    <p:sldId id="2076137914" r:id="rId34"/>
    <p:sldId id="2452" r:id="rId35"/>
    <p:sldId id="330" r:id="rId36"/>
    <p:sldId id="2076137916" r:id="rId37"/>
    <p:sldId id="261" r:id="rId38"/>
    <p:sldId id="262" r:id="rId39"/>
    <p:sldId id="263" r:id="rId40"/>
    <p:sldId id="2076137917" r:id="rId41"/>
    <p:sldId id="2076137920" r:id="rId42"/>
    <p:sldId id="2076137921" r:id="rId43"/>
    <p:sldId id="334" r:id="rId44"/>
    <p:sldId id="2076137918" r:id="rId45"/>
    <p:sldId id="273" r:id="rId46"/>
    <p:sldId id="2076138273" r:id="rId47"/>
    <p:sldId id="2076138274" r:id="rId48"/>
    <p:sldId id="2076137922" r:id="rId49"/>
    <p:sldId id="11934" r:id="rId50"/>
    <p:sldId id="1387"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6701" r:id="rId73"/>
    <p:sldId id="2076137265" r:id="rId74"/>
    <p:sldId id="10066" r:id="rId75"/>
    <p:sldId id="10067" r:id="rId76"/>
    <p:sldId id="10069" r:id="rId77"/>
    <p:sldId id="10074" r:id="rId78"/>
    <p:sldId id="10075" r:id="rId79"/>
    <p:sldId id="10072" r:id="rId80"/>
    <p:sldId id="10076" r:id="rId81"/>
    <p:sldId id="2076137925" r:id="rId82"/>
    <p:sldId id="10650" r:id="rId83"/>
    <p:sldId id="2076137726" r:id="rId84"/>
    <p:sldId id="2076137722" r:id="rId85"/>
    <p:sldId id="2076137725" r:id="rId86"/>
    <p:sldId id="2076137926" r:id="rId87"/>
    <p:sldId id="266" r:id="rId88"/>
    <p:sldId id="267" r:id="rId89"/>
    <p:sldId id="2076137927" r:id="rId90"/>
    <p:sldId id="268" r:id="rId91"/>
    <p:sldId id="271" r:id="rId92"/>
    <p:sldId id="274" r:id="rId93"/>
    <p:sldId id="2451" r:id="rId94"/>
    <p:sldId id="2076137930" r:id="rId95"/>
    <p:sldId id="2076138280" r:id="rId96"/>
    <p:sldId id="2076138270" r:id="rId97"/>
    <p:sldId id="2076138208" r:id="rId98"/>
    <p:sldId id="2076138271" r:id="rId99"/>
    <p:sldId id="2076138209" r:id="rId100"/>
    <p:sldId id="2076138236" r:id="rId101"/>
    <p:sldId id="2076138225" r:id="rId102"/>
    <p:sldId id="207613822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194"/>
            <p14:sldId id="2076138203"/>
            <p14:sldId id="2076138103"/>
            <p14:sldId id="1370"/>
            <p14:sldId id="1841"/>
            <p14:sldId id="11927"/>
            <p14:sldId id="2076137915"/>
            <p14:sldId id="2076137912"/>
            <p14:sldId id="11933"/>
            <p14:sldId id="10038"/>
            <p14:sldId id="11916"/>
            <p14:sldId id="2076137315"/>
            <p14:sldId id="2076137314"/>
            <p14:sldId id="2076137267"/>
            <p14:sldId id="4395"/>
            <p14:sldId id="11917"/>
            <p14:sldId id="2076137329"/>
            <p14:sldId id="2076137313"/>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97" autoAdjust="0"/>
  </p:normalViewPr>
  <p:slideViewPr>
    <p:cSldViewPr snapToGrid="0">
      <p:cViewPr varScale="1">
        <p:scale>
          <a:sx n="75" d="100"/>
          <a:sy n="75" d="100"/>
        </p:scale>
        <p:origin x="54" y="11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theme" Target="theme/theme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5/3/2020 4:25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storage service would you recommend to use?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39</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chemeClr val="tx1"/>
                </a:solidFill>
                <a:ea typeface="Segoe UI" pitchFamily="34" charset="0"/>
                <a:cs typeface="Segoe UI" pitchFamily="34" charset="0"/>
              </a:rPr>
              <a:t>At the end of best practices – might be fun to do a pop quiz – based on the best practices.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4:25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4:25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5/3/2020 7:56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59</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7:56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4:25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4:25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7:22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5/3/2020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18/10/relationships/comments" Target="../comments/modernComment_2E9D_A59D6B6B.xml"/><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 Id="rId6" Type="http://schemas.microsoft.com/office/2018/10/relationships/comments" Target="../comments/modernComment_2736_BBA8D8A4.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BBF5733_8C304612.xml"/><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microsoft.com/office/2018/10/relationships/comments" Target="../comments/modernComment_112B_99D4436F.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 Id="rId4" Type="http://schemas.microsoft.com/office/2018/10/relationships/comments" Target="../comments/modernComment_2E8D_41DAD3E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 Id="rId4" Type="http://schemas.microsoft.com/office/2018/10/relationships/comments" Target="../comments/modernComment_7BBF5771_AFDB232A.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11.xml"/><Relationship Id="rId16" Type="http://schemas.openxmlformats.org/officeDocument/2006/relationships/image" Target="../media/image71.svg"/><Relationship Id="rId1" Type="http://schemas.openxmlformats.org/officeDocument/2006/relationships/slideLayout" Target="../slideLayouts/slideLayout66.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s>
</file>

<file path=ppt/slides/_rels/slide21.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68.xml"/><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62.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sv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5" Type="http://schemas.microsoft.com/office/2018/10/relationships/comments" Target="NUL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microsoft.com/office/2018/10/relationships/comments" Target="NUL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7" Type="http://schemas.microsoft.com/office/2018/10/relationships/comments" Target="NULL"/><Relationship Id="rId2" Type="http://schemas.openxmlformats.org/officeDocument/2006/relationships/image" Target="../media/image117.jpeg"/><Relationship Id="rId1" Type="http://schemas.openxmlformats.org/officeDocument/2006/relationships/slideLayout" Target="../slideLayouts/slideLayout66.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microsoft.com/office/2018/10/relationships/comments" Target="../comments/modernComment_2E97_149A884B.xml"/></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62.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9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ext uri="{6950BFC3-D8DA-4A85-94F7-54DA5524770B}">
      <p188:commentRel xmlns:p188="http://schemas.microsoft.com/office/powerpoint/2018/8/main" xmlns=""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xmlns="" r:id="rId6"/>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a:solidFill>
                  <a:schemeClr val="tx2"/>
                </a:solidFill>
                <a:latin typeface="+mj-lt"/>
              </a:rPr>
              <a:t>Overview</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Load data by manual execution of pipeline or by orchestration.</a:t>
            </a:r>
          </a:p>
          <a:p>
            <a:r>
              <a:rPr lang="en-US" sz="1961" b="1">
                <a:solidFill>
                  <a:schemeClr val="tx2"/>
                </a:solidFill>
                <a:latin typeface="+mj-lt"/>
              </a:rPr>
              <a:t>Benefits</a:t>
            </a:r>
            <a:endParaRPr lang="en-US" sz="1800" b="1">
              <a:solidFill>
                <a:schemeClr val="tx2"/>
              </a:solidFill>
              <a:latin typeface="+mj-lt"/>
            </a:endParaRP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Graphical development experience.</a:t>
            </a:r>
          </a:p>
          <a:p>
            <a:pPr>
              <a:lnSpc>
                <a:spcPct val="150000"/>
              </a:lnSpc>
            </a:pPr>
            <a:endParaRPr lang="en-US" sz="1600">
              <a:solidFill>
                <a:schemeClr val="tx1"/>
              </a:solidFill>
              <a:cs typeface="Segoe UI" panose="020B0502040204020203" pitchFamily="34" charset="0"/>
            </a:endParaRPr>
          </a:p>
          <a:p>
            <a:endParaRPr lang="en-US"/>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xmlns=""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1BF2395-E480-4BEA-867F-B9A3068A66F6}"/>
              </a:ext>
            </a:extLst>
          </p:cNvPr>
          <p:cNvSpPr/>
          <p:nvPr/>
        </p:nvSpPr>
        <p:spPr bwMode="auto">
          <a:xfrm>
            <a:off x="864" y="487"/>
            <a:ext cx="12190270" cy="28648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Develop</a:t>
            </a:r>
          </a:p>
        </p:txBody>
      </p:sp>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xmlns="" r:id="rId8"/>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a:solidFill>
                  <a:schemeClr val="tx2"/>
                </a:solidFill>
                <a:latin typeface="+mj-lt"/>
              </a:rPr>
              <a:t>Overview</a:t>
            </a:r>
          </a:p>
          <a:p>
            <a:r>
              <a:rPr lang="en-US" sz="1765"/>
              <a:t>Triggers represent a unit of processing that determines when a pipeline execution needs to be kicked off. </a:t>
            </a:r>
          </a:p>
          <a:p>
            <a:r>
              <a:rPr lang="en-US" sz="1765"/>
              <a:t>Data Integration offers 3 trigger types as – </a:t>
            </a:r>
          </a:p>
          <a:p>
            <a:pPr marL="342834" indent="-342834">
              <a:buAutoNum type="arabicPeriod"/>
            </a:pPr>
            <a:r>
              <a:rPr lang="en-US" sz="1765"/>
              <a:t>Schedule – gets fired at a schedule with information of  start date, recurrence, end date</a:t>
            </a:r>
          </a:p>
          <a:p>
            <a:pPr marL="342834" indent="-342834">
              <a:buAutoNum type="arabicPeriod"/>
            </a:pPr>
            <a:r>
              <a:rPr lang="en-US" sz="1765"/>
              <a:t>Event – gets fired on specified event</a:t>
            </a:r>
          </a:p>
          <a:p>
            <a:pPr marL="342834" indent="-342834">
              <a:buAutoNum type="arabicPeriod"/>
            </a:pPr>
            <a:r>
              <a:rPr lang="en-US" sz="1765"/>
              <a:t>Tumbling window – gets fired at a periodic time interval from a specified start date, while retaining state</a:t>
            </a:r>
          </a:p>
          <a:p>
            <a:r>
              <a:rPr lang="en-US" sz="1765"/>
              <a:t>It also provides ability to monitor pipeline runs and control trigger execution.</a:t>
            </a:r>
          </a:p>
          <a:p>
            <a:endParaRPr lang="en-US" sz="1765"/>
          </a:p>
          <a:p>
            <a:r>
              <a:rPr lang="en-US" sz="1765"/>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xmlns=""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xmlns=""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8CBE4B25-14BD-E648-8733-BC5B14D1FC39}"/>
              </a:ext>
            </a:extLst>
          </p:cNvPr>
          <p:cNvGrpSpPr/>
          <p:nvPr/>
        </p:nvGrpSpPr>
        <p:grpSpPr>
          <a:xfrm>
            <a:off x="199328" y="956893"/>
            <a:ext cx="4699055" cy="5434878"/>
            <a:chOff x="2323981" y="261136"/>
            <a:chExt cx="2427199" cy="4852776"/>
          </a:xfrm>
        </p:grpSpPr>
        <p:sp>
          <p:nvSpPr>
            <p:cNvPr id="109" name="TextBox 108">
              <a:extLst>
                <a:ext uri="{FF2B5EF4-FFF2-40B4-BE49-F238E27FC236}">
                  <a16:creationId xmlns:a16="http://schemas.microsoft.com/office/drawing/2014/main" id="{CADBA02C-426E-C544-BACC-6D66DBAA0E34}"/>
                </a:ext>
              </a:extLst>
            </p:cNvPr>
            <p:cNvSpPr txBox="1"/>
            <p:nvPr/>
          </p:nvSpPr>
          <p:spPr>
            <a:xfrm>
              <a:off x="2830730" y="261136"/>
              <a:ext cx="1920450" cy="247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14:00</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2834416" y="538224"/>
              <a:ext cx="1913079" cy="28998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2834416" y="877299"/>
              <a:ext cx="1913079" cy="15560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2834416" y="1083010"/>
              <a:ext cx="1913079" cy="1556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2834416" y="1288721"/>
              <a:ext cx="1913079" cy="622401"/>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2834416" y="1961234"/>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2834416"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2834416"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2834416"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Lunch</a:t>
              </a:r>
            </a:p>
          </p:txBody>
        </p:sp>
        <p:sp>
          <p:nvSpPr>
            <p:cNvPr id="129" name="Rectangle 128">
              <a:extLst>
                <a:ext uri="{FF2B5EF4-FFF2-40B4-BE49-F238E27FC236}">
                  <a16:creationId xmlns:a16="http://schemas.microsoft.com/office/drawing/2014/main" id="{960494EA-7B87-C345-A1A9-4A1BA0CAEF56}"/>
                </a:ext>
              </a:extLst>
            </p:cNvPr>
            <p:cNvSpPr/>
            <p:nvPr/>
          </p:nvSpPr>
          <p:spPr>
            <a:xfrm>
              <a:off x="2834416" y="356208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2834416" y="390217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2834416"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2830730" y="4927967"/>
              <a:ext cx="1913079" cy="18594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p:txBody>
          <a:bodyPr/>
          <a:lstStyle/>
          <a:p>
            <a:r>
              <a:rPr lang="en-US"/>
              <a:t>Data Movement</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a:solidFill>
                  <a:schemeClr val="tx1"/>
                </a:solidFill>
              </a:rPr>
              <a:t>Up to 4 GB/s </a:t>
            </a:r>
          </a:p>
          <a:p>
            <a:pPr>
              <a:lnSpc>
                <a:spcPct val="100000"/>
              </a:lnSpc>
              <a:spcAft>
                <a:spcPts val="600"/>
              </a:spcAft>
            </a:pPr>
            <a:endParaRPr lang="en-US" sz="1765">
              <a:solidFill>
                <a:schemeClr val="tx1"/>
              </a:solidFill>
            </a:endParaRPr>
          </a:p>
          <a:p>
            <a:pPr>
              <a:lnSpc>
                <a:spcPct val="150000"/>
              </a:lnSpc>
              <a:spcAft>
                <a:spcPts val="600"/>
              </a:spcAft>
            </a:pPr>
            <a:r>
              <a:rPr lang="en-US" sz="1961" b="1">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a:solidFill>
                  <a:schemeClr val="tx1"/>
                </a:solidFill>
              </a:rPr>
              <a:t>Visually author or via code (Python, </a:t>
            </a:r>
            <a:r>
              <a:rPr lang="en-US" sz="1765" err="1">
                <a:solidFill>
                  <a:schemeClr val="tx1"/>
                </a:solidFill>
              </a:rPr>
              <a:t>.Net</a:t>
            </a:r>
            <a:r>
              <a:rPr lang="en-US" sz="1765">
                <a:solidFill>
                  <a:schemeClr val="tx1"/>
                </a:solidFill>
              </a:rPr>
              <a:t>, etc.)  </a:t>
            </a:r>
          </a:p>
          <a:p>
            <a:pPr marL="280121" indent="-280121">
              <a:lnSpc>
                <a:spcPct val="100000"/>
              </a:lnSpc>
              <a:spcAft>
                <a:spcPts val="600"/>
              </a:spcAft>
              <a:buFont typeface="Arial" panose="020B0604020202020204" pitchFamily="34" charset="0"/>
              <a:buChar char="•"/>
            </a:pPr>
            <a:r>
              <a:rPr lang="en-US" sz="1765">
                <a:solidFill>
                  <a:schemeClr val="tx1"/>
                </a:solidFill>
              </a:rPr>
              <a:t>Serverless, no infrastructure to manage </a:t>
            </a:r>
          </a:p>
          <a:p>
            <a:pPr>
              <a:lnSpc>
                <a:spcPct val="100000"/>
              </a:lnSpc>
              <a:spcAft>
                <a:spcPts val="600"/>
              </a:spcAft>
            </a:pPr>
            <a:endParaRPr lang="en-US" sz="1765">
              <a:solidFill>
                <a:schemeClr val="tx1"/>
              </a:solidFill>
            </a:endParaRPr>
          </a:p>
          <a:p>
            <a:pPr>
              <a:lnSpc>
                <a:spcPct val="150000"/>
              </a:lnSpc>
              <a:spcAft>
                <a:spcPts val="600"/>
              </a:spcAft>
            </a:pPr>
            <a:r>
              <a:rPr lang="en-US" sz="1961" b="1">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a:solidFill>
                  <a:schemeClr val="tx1"/>
                </a:solidFill>
              </a:rPr>
              <a:t>Self-hostable Integration Runtime for hybrid movement</a:t>
            </a:r>
          </a:p>
          <a:p>
            <a:pPr>
              <a:lnSpc>
                <a:spcPct val="150000"/>
              </a:lnSpc>
            </a:pPr>
            <a:endParaRPr lang="en-US" sz="1961">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xmlns=""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Search</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Search</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a:solidFill>
                  <a:srgbClr val="0000FF"/>
                </a:solidFill>
                <a:latin typeface="Calibri" panose="020F0502020204030204" pitchFamily="34" charset="0"/>
                <a:cs typeface="Calibri" panose="020F0502020204030204" pitchFamily="34" charset="0"/>
              </a:rPr>
              <a:t>COPY</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'https://XXX.blob.core.windows.net/</a:t>
            </a:r>
            <a:r>
              <a:rPr lang="en-US" sz="1372" err="1">
                <a:solidFill>
                  <a:srgbClr val="FF0000"/>
                </a:solidFill>
                <a:latin typeface="Calibri" panose="020F0502020204030204" pitchFamily="34" charset="0"/>
                <a:cs typeface="Calibri" panose="020F0502020204030204" pitchFamily="34" charset="0"/>
              </a:rPr>
              <a:t>customerdatasets</a:t>
            </a:r>
            <a:r>
              <a:rPr lang="en-US" sz="1372">
                <a:solidFill>
                  <a:srgbClr val="FF0000"/>
                </a:solidFill>
                <a:latin typeface="Calibri" panose="020F0502020204030204" pitchFamily="34" charset="0"/>
                <a:cs typeface="Calibri" panose="020F0502020204030204" pitchFamily="34" charset="0"/>
              </a:rPr>
              <a:t>/test_1.txt'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WITH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FILE_TYPE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'CSV'</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    CREDENTIAL</a:t>
            </a:r>
            <a:r>
              <a:rPr lang="en-US" sz="1372">
                <a:solidFill>
                  <a:srgbClr val="808080"/>
                </a:solidFill>
                <a:latin typeface="Calibri" panose="020F0502020204030204" pitchFamily="34" charset="0"/>
                <a:cs typeface="Calibri" panose="020F0502020204030204" pitchFamily="34" charset="0"/>
              </a:rPr>
              <a:t>=(IDENTITY= </a:t>
            </a:r>
            <a:r>
              <a:rPr lang="en-US" sz="1372">
                <a:solidFill>
                  <a:srgbClr val="FF0000"/>
                </a:solidFill>
                <a:latin typeface="Calibri" panose="020F0502020204030204" pitchFamily="34" charset="0"/>
                <a:cs typeface="Calibri" panose="020F0502020204030204" pitchFamily="34" charset="0"/>
              </a:rPr>
              <a:t>'Shared Access Signature'</a:t>
            </a:r>
            <a:r>
              <a:rPr lang="en-US" sz="1372">
                <a:solidFill>
                  <a:srgbClr val="808080"/>
                </a:solidFill>
                <a:latin typeface="Calibri" panose="020F0502020204030204" pitchFamily="34" charset="0"/>
                <a:cs typeface="Calibri" panose="020F0502020204030204" pitchFamily="34" charset="0"/>
              </a:rPr>
              <a:t>, SECRET=</a:t>
            </a:r>
            <a:r>
              <a:rPr lang="en-US" sz="1372">
                <a:solidFill>
                  <a:srgbClr val="FF0000"/>
                </a:solidFill>
                <a:latin typeface="Calibri" panose="020F0502020204030204" pitchFamily="34" charset="0"/>
                <a:cs typeface="Calibri" panose="020F0502020204030204" pitchFamily="34" charset="0"/>
              </a:rPr>
              <a:t>'&lt;</a:t>
            </a:r>
            <a:r>
              <a:rPr lang="en-US" sz="1372" err="1">
                <a:solidFill>
                  <a:srgbClr val="FF0000"/>
                </a:solidFill>
                <a:latin typeface="Calibri" panose="020F0502020204030204" pitchFamily="34" charset="0"/>
                <a:cs typeface="Calibri" panose="020F0502020204030204" pitchFamily="34" charset="0"/>
              </a:rPr>
              <a:t>Your_SAS_Token</a:t>
            </a:r>
            <a:r>
              <a:rPr lang="en-US" sz="1372">
                <a:solidFill>
                  <a:srgbClr val="FF0000"/>
                </a:solidFill>
                <a:latin typeface="Calibri" panose="020F0502020204030204" pitchFamily="34" charset="0"/>
                <a:cs typeface="Calibri" panose="020F0502020204030204" pitchFamily="34" charset="0"/>
              </a:rPr>
              <a:t>&gt;')</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FIELDQUOTE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FIELDTERMINATOR</a:t>
            </a:r>
            <a:r>
              <a:rPr lang="en-US" sz="1372">
                <a:solidFill>
                  <a:srgbClr val="808080"/>
                </a:solidFill>
                <a:latin typeface="Calibri" panose="020F0502020204030204" pitchFamily="34" charset="0"/>
                <a:cs typeface="Calibri" panose="020F0502020204030204" pitchFamily="34" charset="0"/>
              </a:rPr>
              <a:t>=</a:t>
            </a:r>
            <a:r>
              <a:rPr lang="en-US" sz="1372">
                <a:solidFill>
                  <a:srgbClr val="FF0000"/>
                </a:solidFill>
                <a:latin typeface="Calibri" panose="020F0502020204030204" pitchFamily="34" charset="0"/>
                <a:cs typeface="Calibri" panose="020F0502020204030204" pitchFamily="34" charset="0"/>
              </a:rPr>
              <a:t>';'</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ROWTERMINATOR</a:t>
            </a:r>
            <a:r>
              <a:rPr lang="en-US" sz="1372">
                <a:solidFill>
                  <a:srgbClr val="808080"/>
                </a:solidFill>
                <a:latin typeface="Calibri" panose="020F0502020204030204" pitchFamily="34" charset="0"/>
                <a:cs typeface="Calibri" panose="020F0502020204030204" pitchFamily="34" charset="0"/>
              </a:rPr>
              <a:t>=</a:t>
            </a:r>
            <a:r>
              <a:rPr lang="en-US" sz="1372">
                <a:solidFill>
                  <a:srgbClr val="FF0000"/>
                </a:solidFill>
                <a:latin typeface="Calibri" panose="020F0502020204030204" pitchFamily="34" charset="0"/>
                <a:cs typeface="Calibri" panose="020F0502020204030204" pitchFamily="34" charset="0"/>
              </a:rPr>
              <a:t>'0X0A'</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ENCODING</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'UTF8'</a:t>
            </a:r>
            <a:r>
              <a:rPr lang="en-US" sz="1372">
                <a:solidFill>
                  <a:srgbClr val="7F7F7F"/>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    DATEFORMAT</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a:t>
            </a:r>
            <a:r>
              <a:rPr lang="en-US" sz="1372" err="1">
                <a:solidFill>
                  <a:srgbClr val="FF0000"/>
                </a:solidFill>
                <a:latin typeface="Calibri" panose="020F0502020204030204" pitchFamily="34" charset="0"/>
                <a:cs typeface="Calibri" panose="020F0502020204030204" pitchFamily="34" charset="0"/>
              </a:rPr>
              <a:t>ymd</a:t>
            </a:r>
            <a:r>
              <a:rPr lang="en-US" sz="1372">
                <a:solidFill>
                  <a:srgbClr val="FF0000"/>
                </a:solidFill>
                <a:latin typeface="Calibri" panose="020F0502020204030204" pitchFamily="34" charset="0"/>
                <a:cs typeface="Calibri" panose="020F0502020204030204" pitchFamily="34" charset="0"/>
              </a:rPr>
              <a:t>'</a:t>
            </a:r>
            <a:r>
              <a:rPr lang="en-US" sz="1372">
                <a:solidFill>
                  <a:srgbClr val="7F7F7F"/>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MAXERRORS</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10</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ERRORFILE</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a:t>
            </a:r>
            <a:r>
              <a:rPr lang="en-US" sz="1372" err="1">
                <a:solidFill>
                  <a:srgbClr val="FF0000"/>
                </a:solidFill>
                <a:latin typeface="Calibri" panose="020F0502020204030204" pitchFamily="34" charset="0"/>
                <a:cs typeface="Calibri" panose="020F0502020204030204" pitchFamily="34" charset="0"/>
              </a:rPr>
              <a:t>errorsfolder</a:t>
            </a:r>
            <a:r>
              <a:rPr lang="en-US" sz="1372">
                <a:solidFill>
                  <a:srgbClr val="FF0000"/>
                </a:solidFill>
                <a:latin typeface="Calibri" panose="020F0502020204030204" pitchFamily="34" charset="0"/>
                <a:cs typeface="Calibri" panose="020F0502020204030204" pitchFamily="34" charset="0"/>
              </a:rPr>
              <a:t>/'</a:t>
            </a:r>
            <a:r>
              <a:rPr lang="en-US" sz="1372">
                <a:solidFill>
                  <a:srgbClr val="008000"/>
                </a:solidFill>
                <a:latin typeface="Calibri" panose="020F0502020204030204" pitchFamily="34" charset="0"/>
                <a:cs typeface="Calibri" panose="020F0502020204030204" pitchFamily="34" charset="0"/>
              </a:rPr>
              <a:t>--path starting from the storage container,</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    IDENTITY_INSERT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a:solidFill>
                  <a:srgbClr val="0000FF"/>
                </a:solidFill>
                <a:latin typeface="Calibri" panose="020F0502020204030204" pitchFamily="34" charset="0"/>
                <a:cs typeface="Calibri" panose="020F0502020204030204" pitchFamily="34" charset="0"/>
              </a:rPr>
              <a:t>COPY</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test_parquet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'https://XXX.blob.core.windows.net/</a:t>
            </a:r>
            <a:r>
              <a:rPr lang="en-US" sz="1372" err="1">
                <a:solidFill>
                  <a:srgbClr val="FF0000"/>
                </a:solidFill>
                <a:latin typeface="Calibri" panose="020F0502020204030204" pitchFamily="34" charset="0"/>
                <a:cs typeface="Calibri" panose="020F0502020204030204" pitchFamily="34" charset="0"/>
              </a:rPr>
              <a:t>customerdatasets</a:t>
            </a:r>
            <a:r>
              <a:rPr lang="en-US" sz="1372">
                <a:solidFill>
                  <a:srgbClr val="FF0000"/>
                </a:solidFill>
                <a:latin typeface="Calibri" panose="020F0502020204030204" pitchFamily="34" charset="0"/>
                <a:cs typeface="Calibri" panose="020F0502020204030204" pitchFamily="34" charset="0"/>
              </a:rPr>
              <a:t>/</a:t>
            </a:r>
            <a:r>
              <a:rPr lang="en-US" sz="1372" err="1">
                <a:solidFill>
                  <a:srgbClr val="FF0000"/>
                </a:solidFill>
                <a:latin typeface="Calibri" panose="020F0502020204030204" pitchFamily="34" charset="0"/>
                <a:cs typeface="Calibri" panose="020F0502020204030204" pitchFamily="34" charset="0"/>
              </a:rPr>
              <a:t>test.parquet</a:t>
            </a:r>
            <a:r>
              <a:rPr lang="en-US" sz="1372">
                <a:solidFill>
                  <a:srgbClr val="FF000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WITH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FILE_FORMAT</a:t>
            </a:r>
            <a:r>
              <a:rPr lang="en-US" sz="1372">
                <a:solidFill>
                  <a:srgbClr val="000000"/>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myFileFormat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0000FF"/>
                </a:solidFill>
                <a:latin typeface="Calibri" panose="020F0502020204030204" pitchFamily="34" charset="0"/>
                <a:cs typeface="Calibri" panose="020F0502020204030204" pitchFamily="34" charset="0"/>
              </a:rPr>
              <a:t>    CREDENTIAL</a:t>
            </a:r>
            <a:r>
              <a:rPr lang="en-US" sz="1372">
                <a:solidFill>
                  <a:srgbClr val="808080"/>
                </a:solidFill>
                <a:latin typeface="Calibri" panose="020F0502020204030204" pitchFamily="34" charset="0"/>
                <a:cs typeface="Calibri" panose="020F0502020204030204" pitchFamily="34" charset="0"/>
              </a:rPr>
              <a:t>=(IDENTITY= </a:t>
            </a:r>
            <a:r>
              <a:rPr lang="en-US" sz="1372">
                <a:solidFill>
                  <a:srgbClr val="FF0000"/>
                </a:solidFill>
                <a:latin typeface="Calibri" panose="020F0502020204030204" pitchFamily="34" charset="0"/>
                <a:cs typeface="Calibri" panose="020F0502020204030204" pitchFamily="34" charset="0"/>
              </a:rPr>
              <a:t>'Shared Access Signature'</a:t>
            </a:r>
            <a:r>
              <a:rPr lang="en-US" sz="1372">
                <a:solidFill>
                  <a:srgbClr val="808080"/>
                </a:solidFill>
                <a:latin typeface="Calibri" panose="020F0502020204030204" pitchFamily="34" charset="0"/>
                <a:cs typeface="Calibri" panose="020F0502020204030204" pitchFamily="34" charset="0"/>
              </a:rPr>
              <a:t>, SECRET=</a:t>
            </a:r>
            <a:r>
              <a:rPr lang="en-US" sz="1372">
                <a:solidFill>
                  <a:srgbClr val="FF0000"/>
                </a:solidFill>
                <a:latin typeface="Calibri" panose="020F0502020204030204" pitchFamily="34" charset="0"/>
                <a:cs typeface="Calibri" panose="020F0502020204030204" pitchFamily="34" charset="0"/>
              </a:rPr>
              <a:t>'&lt;</a:t>
            </a:r>
            <a:r>
              <a:rPr lang="en-US" sz="1372" err="1">
                <a:solidFill>
                  <a:srgbClr val="FF0000"/>
                </a:solidFill>
                <a:latin typeface="Calibri" panose="020F0502020204030204" pitchFamily="34" charset="0"/>
                <a:cs typeface="Calibri" panose="020F0502020204030204" pitchFamily="34" charset="0"/>
              </a:rPr>
              <a:t>Your_SAS_Token</a:t>
            </a:r>
            <a:r>
              <a:rPr lang="en-US" sz="1372">
                <a:solidFill>
                  <a:srgbClr val="FF0000"/>
                </a:solidFill>
                <a:latin typeface="Calibri" panose="020F0502020204030204" pitchFamily="34" charset="0"/>
                <a:cs typeface="Calibri" panose="020F0502020204030204" pitchFamily="34" charset="0"/>
              </a:rPr>
              <a:t>&gt;')</a:t>
            </a:r>
            <a:r>
              <a:rPr lang="en-US" sz="1372">
                <a:solidFill>
                  <a:srgbClr val="000000"/>
                </a:solidFill>
                <a:latin typeface="Calibri" panose="020F0502020204030204" pitchFamily="34" charset="0"/>
                <a:cs typeface="Calibri" panose="020F0502020204030204" pitchFamily="34" charset="0"/>
              </a:rPr>
              <a:t> </a:t>
            </a:r>
          </a:p>
          <a:p>
            <a:pPr defTabSz="914225" fontAlgn="base">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xmlns=""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89ED-B497-4F98-A319-F70E9E2B2CED}"/>
              </a:ext>
            </a:extLst>
          </p:cNvPr>
          <p:cNvSpPr>
            <a:spLocks noGrp="1"/>
          </p:cNvSpPr>
          <p:nvPr>
            <p:ph type="title"/>
          </p:nvPr>
        </p:nvSpPr>
        <p:spPr>
          <a:xfrm>
            <a:off x="584201" y="2825870"/>
            <a:ext cx="4161981" cy="307777"/>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dirty="0">
                <a:solidFill>
                  <a:schemeClr val="tx2"/>
                </a:solidFill>
              </a:rPr>
              <a:t>Keynote</a:t>
            </a:r>
            <a:endParaRPr lang="en-US" sz="2000" dirty="0">
              <a:solidFill>
                <a:schemeClr val="tx2"/>
              </a:solidFill>
            </a:endParaRPr>
          </a:p>
        </p:txBody>
      </p:sp>
      <p:sp>
        <p:nvSpPr>
          <p:cNvPr id="6" name="Text Placeholder 5">
            <a:extLst>
              <a:ext uri="{FF2B5EF4-FFF2-40B4-BE49-F238E27FC236}">
                <a16:creationId xmlns:a16="http://schemas.microsoft.com/office/drawing/2014/main" id="{1BA70256-D36A-441F-9F55-DDCF2A7F6DBA}"/>
              </a:ext>
            </a:extLst>
          </p:cNvPr>
          <p:cNvSpPr>
            <a:spLocks noGrp="1"/>
          </p:cNvSpPr>
          <p:nvPr>
            <p:ph type="body" sz="quarter" idx="10"/>
          </p:nvPr>
        </p:nvSpPr>
        <p:spPr>
          <a:xfrm>
            <a:off x="584200" y="3535542"/>
            <a:ext cx="4162425" cy="1025922"/>
          </a:xfrm>
        </p:spPr>
        <p:txBody>
          <a:bodyPr/>
          <a:lstStyle/>
          <a:p>
            <a:r>
              <a:rPr lang="en-US" dirty="0"/>
              <a:t>Taimur Rashid</a:t>
            </a:r>
          </a:p>
          <a:p>
            <a:r>
              <a:rPr lang="en-US" dirty="0"/>
              <a:t>GM, Data &amp; AI </a:t>
            </a:r>
          </a:p>
          <a:p>
            <a:r>
              <a:rPr lang="en-US" dirty="0"/>
              <a:t>Customer Success</a:t>
            </a:r>
          </a:p>
        </p:txBody>
      </p:sp>
      <p:pic>
        <p:nvPicPr>
          <p:cNvPr id="1030" name="Picture 6" descr="See the source image">
            <a:extLst>
              <a:ext uri="{FF2B5EF4-FFF2-40B4-BE49-F238E27FC236}">
                <a16:creationId xmlns:a16="http://schemas.microsoft.com/office/drawing/2014/main" id="{2534B81C-832E-4FF7-9361-A4078ACF574C}"/>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016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a:latin typeface="+mn-lt"/>
            </a:endParaRPr>
          </a:p>
          <a:p>
            <a:pPr>
              <a:lnSpc>
                <a:spcPct val="100000"/>
              </a:lnSpc>
            </a:pPr>
            <a:r>
              <a:rPr lang="en-US" sz="2800">
                <a:latin typeface="+mn-lt"/>
              </a:rPr>
              <a:t>Ingest flat file data into Azure Storage (Azure Data Lake Store Gen2) </a:t>
            </a:r>
          </a:p>
          <a:p>
            <a:pPr marL="448193" indent="-448193">
              <a:buFont typeface="Arial" panose="020B0604020202020204" pitchFamily="34" charset="0"/>
              <a:buChar char="•"/>
            </a:pPr>
            <a:r>
              <a:rPr lang="en-US" sz="280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a:latin typeface="+mn-lt"/>
              </a:rPr>
              <a:t>Data in other cloud platforms needs to be moved to Azure Storage  before ingestion.</a:t>
            </a:r>
          </a:p>
          <a:p>
            <a:pPr>
              <a:lnSpc>
                <a:spcPct val="100000"/>
              </a:lnSpc>
            </a:pPr>
            <a:endParaRPr lang="en-US" sz="2800">
              <a:latin typeface="+mn-lt"/>
            </a:endParaRPr>
          </a:p>
          <a:p>
            <a:pPr>
              <a:lnSpc>
                <a:spcPct val="100000"/>
              </a:lnSpc>
            </a:pPr>
            <a:r>
              <a:rPr lang="en-US" sz="2800">
                <a:latin typeface="+mn-lt"/>
              </a:rPr>
              <a:t>Load from flat files as relational tables within the data warehouse</a:t>
            </a:r>
          </a:p>
          <a:p>
            <a:pPr>
              <a:lnSpc>
                <a:spcPct val="100000"/>
              </a:lnSpc>
            </a:pPr>
            <a:endParaRPr lang="en-US" sz="2800">
              <a:latin typeface="+mn-lt"/>
            </a:endParaRPr>
          </a:p>
          <a:p>
            <a:pPr>
              <a:lnSpc>
                <a:spcPct val="100000"/>
              </a:lnSpc>
            </a:pPr>
            <a:endParaRPr lang="en-US" sz="280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a:latin typeface="+mn-lt"/>
              </a:rPr>
              <a:t>Fastest is done by batch:</a:t>
            </a:r>
          </a:p>
          <a:p>
            <a:pPr marL="336145" indent="-336145">
              <a:buFont typeface="Arial" panose="020B0604020202020204" pitchFamily="34" charset="0"/>
              <a:buChar char="•"/>
            </a:pPr>
            <a:r>
              <a:rPr lang="en-US" sz="2353">
                <a:latin typeface="+mn-lt"/>
              </a:rPr>
              <a:t>Extract from data source to multiple CSV/Parquet files</a:t>
            </a:r>
          </a:p>
          <a:p>
            <a:pPr marL="336145" indent="-336145">
              <a:buFont typeface="Arial" panose="020B0604020202020204" pitchFamily="34" charset="0"/>
              <a:buChar char="•"/>
            </a:pPr>
            <a:r>
              <a:rPr lang="en-US" sz="2353">
                <a:latin typeface="+mn-lt"/>
              </a:rPr>
              <a:t>Use </a:t>
            </a:r>
            <a:r>
              <a:rPr lang="en-US" sz="2353" err="1">
                <a:latin typeface="+mn-lt"/>
              </a:rPr>
              <a:t>AzCopy</a:t>
            </a:r>
            <a:r>
              <a:rPr lang="en-US" sz="2353">
                <a:latin typeface="+mn-lt"/>
              </a:rPr>
              <a:t> to upload to ADLS</a:t>
            </a:r>
          </a:p>
          <a:p>
            <a:endParaRPr lang="en-US" sz="2353">
              <a:latin typeface="+mn-lt"/>
            </a:endParaRPr>
          </a:p>
          <a:p>
            <a:r>
              <a:rPr lang="en-US" sz="2353" b="1">
                <a:latin typeface="+mn-lt"/>
              </a:rPr>
              <a:t>Alternative is query-insert:</a:t>
            </a:r>
          </a:p>
          <a:p>
            <a:pPr marL="336145" indent="-336145">
              <a:buFont typeface="Arial" panose="020B0604020202020204" pitchFamily="34" charset="0"/>
              <a:buChar char="•"/>
            </a:pPr>
            <a:r>
              <a:rPr lang="en-US" sz="2353">
                <a:latin typeface="+mn-lt"/>
              </a:rPr>
              <a:t>Set up SSIS self-hosted integration runtime on-premises</a:t>
            </a:r>
          </a:p>
          <a:p>
            <a:pPr marL="336145" indent="-336145">
              <a:buFont typeface="Arial" panose="020B0604020202020204" pitchFamily="34" charset="0"/>
              <a:buChar char="•"/>
            </a:pPr>
            <a:r>
              <a:rPr lang="en-US" sz="2353">
                <a:latin typeface="+mn-lt"/>
              </a:rPr>
              <a:t>Use Synapse Pipeline to extract/copy</a:t>
            </a:r>
          </a:p>
          <a:p>
            <a:pPr marL="336145" indent="-336145">
              <a:buFont typeface="Arial" panose="020B0604020202020204" pitchFamily="34" charset="0"/>
              <a:buChar char="•"/>
            </a:pPr>
            <a:r>
              <a:rPr lang="en-US" sz="2353">
                <a:latin typeface="+mn-lt"/>
              </a:rPr>
              <a:t>Use Synapse Pipeline to execute load procedure</a:t>
            </a:r>
          </a:p>
          <a:p>
            <a:endParaRPr lang="en-US" sz="2353">
              <a:latin typeface="+mn-lt"/>
            </a:endParaRPr>
          </a:p>
          <a:p>
            <a:r>
              <a:rPr lang="en-US" sz="2353" b="1">
                <a:latin typeface="+mn-lt"/>
              </a:rPr>
              <a:t>Large Migrations:</a:t>
            </a:r>
          </a:p>
          <a:p>
            <a:pPr marL="336145" indent="-336145">
              <a:buFont typeface="Arial" panose="020B0604020202020204" pitchFamily="34" charset="0"/>
              <a:buChar char="•"/>
            </a:pPr>
            <a:r>
              <a:rPr lang="en-US" sz="2353">
                <a:latin typeface="+mn-lt"/>
              </a:rPr>
              <a:t>Use Azure Data Box where available</a:t>
            </a:r>
          </a:p>
          <a:p>
            <a:endParaRPr lang="en-US" sz="2353">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a:t>Look out for these file format challenges…</a:t>
            </a:r>
          </a:p>
          <a:p>
            <a:pPr lvl="1"/>
            <a:r>
              <a:rPr lang="en-US"/>
              <a:t>Invalid file format</a:t>
            </a:r>
          </a:p>
          <a:p>
            <a:pPr marL="564701" lvl="1" indent="-336145">
              <a:buFont typeface="Arial" panose="020B0604020202020204" pitchFamily="34" charset="0"/>
              <a:buChar char="•"/>
            </a:pPr>
            <a:r>
              <a:rPr lang="en-US"/>
              <a:t>Multiple row types</a:t>
            </a:r>
          </a:p>
          <a:p>
            <a:pPr marL="564701" lvl="1" indent="-336145">
              <a:buFont typeface="Arial" panose="020B0604020202020204" pitchFamily="34" charset="0"/>
              <a:buChar char="•"/>
            </a:pPr>
            <a:r>
              <a:rPr lang="en-US"/>
              <a:t>Ragged columns</a:t>
            </a:r>
          </a:p>
          <a:p>
            <a:pPr lvl="1"/>
            <a:r>
              <a:rPr lang="en-US"/>
              <a:t>Row size &gt; 1Mb</a:t>
            </a:r>
          </a:p>
          <a:p>
            <a:pPr lvl="1"/>
            <a:r>
              <a:rPr lang="en-US"/>
              <a:t>Datetime format/s (e.g., use of nanosecond date time)</a:t>
            </a:r>
          </a:p>
          <a:p>
            <a:pPr lvl="1"/>
            <a:r>
              <a:rPr lang="en-US"/>
              <a:t>NULL value literal/s</a:t>
            </a:r>
          </a:p>
          <a:p>
            <a:pPr lvl="1"/>
            <a:r>
              <a:rPr lang="en-US"/>
              <a:t>Free form text</a:t>
            </a:r>
          </a:p>
          <a:p>
            <a:pPr lvl="1"/>
            <a:r>
              <a:rPr lang="en-US"/>
              <a:t>Parquet partitions</a:t>
            </a:r>
          </a:p>
          <a:p>
            <a:pPr lvl="1"/>
            <a:r>
              <a:rPr lang="en-US"/>
              <a:t>XML data</a:t>
            </a:r>
          </a:p>
          <a:p>
            <a:pPr lvl="1"/>
            <a:r>
              <a:rPr lang="en-US"/>
              <a:t>Use of non-standard line delimiters (e.g., CR)</a:t>
            </a:r>
          </a:p>
          <a:p>
            <a:endParaRPr lang="en-US"/>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a:t>
            </a:fld>
            <a:endParaRPr lang="en-US"/>
          </a:p>
        </p:txBody>
      </p:sp>
    </p:spTree>
    <p:extLst>
      <p:ext uri="{BB962C8B-B14F-4D97-AF65-F5344CB8AC3E}">
        <p14:creationId xmlns:p14="http://schemas.microsoft.com/office/powerpoint/2010/main" val="11774932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53</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extLst>
    <p:ext uri="{6950BFC3-D8DA-4A85-94F7-54DA5524770B}">
      <p188:commentRel xmlns:p188="http://schemas.microsoft.com/office/powerpoint/2018/8/main" xmlns="" r:id="rId5"/>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extLst>
    <p:ext uri="{6950BFC3-D8DA-4A85-94F7-54DA5524770B}">
      <p188:commentRel xmlns:p188="http://schemas.microsoft.com/office/powerpoint/2018/8/main" xmlns="" r:id="rId5"/>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extLst mod="1">
    <p:ext uri="{6950BFC3-D8DA-4A85-94F7-54DA5524770B}">
      <p188:commentRel xmlns:p188="http://schemas.microsoft.com/office/powerpoint/2018/8/main" xmlns="" r:id="rId7"/>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extLst mod="1">
    <p:ext uri="{6950BFC3-D8DA-4A85-94F7-54DA5524770B}">
      <p188:commentRel xmlns:p188="http://schemas.microsoft.com/office/powerpoint/2018/8/main" xmlns=""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'https://XXX.blob.core.windows.net/json/books/book1.json’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xmlns="" r:id="rId4"/>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7132998" y="280685"/>
            <a:ext cx="4244712" cy="905179"/>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Use auto stats creation for single column-stats, but manually update statistics</a:t>
            </a:r>
            <a:endParaRPr lang="en-US" sz="1765" dirty="0"/>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846</TotalTime>
  <Words>5717</Words>
  <Application>Microsoft Office PowerPoint</Application>
  <PresentationFormat>Widescreen</PresentationFormat>
  <Paragraphs>1188</Paragraphs>
  <Slides>97</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97</vt:i4>
      </vt:variant>
    </vt:vector>
  </HeadingPairs>
  <TitlesOfParts>
    <vt:vector size="110"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Keynote</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Data Flows</vt:lpstr>
      <vt:lpstr>Dataflow Capabilities</vt:lpstr>
      <vt:lpstr>Triggers</vt:lpstr>
      <vt:lpstr>Datasets</vt:lpstr>
      <vt:lpstr>Data Movement</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67</cp:revision>
  <dcterms:created xsi:type="dcterms:W3CDTF">2020-05-01T23:34:12Z</dcterms:created>
  <dcterms:modified xsi:type="dcterms:W3CDTF">2020-05-04T03:38:26Z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